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Shape 102"/>
          <p:cNvSpPr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03" name="Shape 103"/>
          <p:cNvSpPr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Shape 23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94" t="7974" r="116" b="2320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Shape 129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30" name="Shape 130"/>
          <p:cNvSpPr/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7256">
              <a:defRPr sz="8228"/>
            </a:pPr>
            <a:r>
              <a:t>Decision-Making Tools </a:t>
            </a:r>
          </a:p>
          <a:p>
            <a:pPr defTabSz="397256">
              <a:defRPr sz="8228"/>
            </a:pPr>
            <a:r>
              <a:t>for your ministry</a:t>
            </a:r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38150">
              <a:spcBef>
                <a:spcPts val="400"/>
              </a:spcBef>
              <a:defRPr sz="3600"/>
            </a:pPr>
            <a:r>
              <a:t>Formed for Justice</a:t>
            </a:r>
          </a:p>
          <a:p>
            <a:pPr defTabSz="438150">
              <a:spcBef>
                <a:spcPts val="400"/>
              </a:spcBef>
              <a:defRPr sz="3600"/>
            </a:pPr>
            <a:r>
              <a:t>FORMA Annual Conference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4" name="Shape 174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Adoption in Formation</a:t>
            </a:r>
          </a:p>
        </p:txBody>
      </p:sp>
      <p:sp>
        <p:nvSpPr>
          <p:cNvPr id="176" name="Shape 17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makes decisions in your congregation? </a:t>
            </a:r>
          </a:p>
          <a:p>
            <a:pPr/>
            <a:r>
              <a:t>Where do you go to find support for programming?</a:t>
            </a:r>
          </a:p>
          <a:p>
            <a:pPr/>
            <a:r>
              <a:t>How do you build a coalition of support? </a:t>
            </a:r>
          </a:p>
          <a:p>
            <a:pPr/>
            <a:r>
              <a:t>Over-coming obstacles: </a:t>
            </a:r>
          </a:p>
          <a:p>
            <a:pPr lvl="1"/>
            <a:r>
              <a:t>Definitional</a:t>
            </a:r>
          </a:p>
          <a:p>
            <a:pPr lvl="1"/>
            <a:r>
              <a:t>Structural</a:t>
            </a:r>
          </a:p>
          <a:p>
            <a:pPr lvl="1"/>
            <a:r>
              <a:t>Theological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Implementation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Implementation lies between the idea and the effect. </a:t>
            </a:r>
          </a:p>
          <a:p>
            <a:pPr/>
            <a:r>
              <a:t>Implementation is action. </a:t>
            </a:r>
          </a:p>
          <a:p>
            <a:pPr/>
            <a:r>
              <a:t>Implementation is not self-executing. </a:t>
            </a:r>
          </a:p>
          <a:p>
            <a:pPr/>
            <a:r>
              <a:t>Key factors in adoption: </a:t>
            </a:r>
          </a:p>
          <a:p>
            <a:pPr lvl="1"/>
            <a:r>
              <a:t>Communication</a:t>
            </a:r>
          </a:p>
          <a:p>
            <a:pPr lvl="1"/>
            <a:r>
              <a:t>Resources</a:t>
            </a:r>
          </a:p>
          <a:p>
            <a:pPr lvl="1"/>
            <a:r>
              <a:t>Disposition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3" name="Shape 183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spcBef>
                <a:spcPts val="1800"/>
              </a:spcBef>
              <a:defRPr sz="4212"/>
            </a:lvl1pPr>
          </a:lstStyle>
          <a:p>
            <a:pPr/>
            <a:r>
              <a:t>Implementation in Formation</a:t>
            </a:r>
          </a:p>
        </p:txBody>
      </p:sp>
      <p:sp>
        <p:nvSpPr>
          <p:cNvPr id="185" name="Shape 18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82015" indent="-382015" defTabSz="549148">
              <a:spcBef>
                <a:spcPts val="1600"/>
              </a:spcBef>
              <a:defRPr sz="2632"/>
            </a:pPr>
            <a:r>
              <a:t>Two parts: </a:t>
            </a:r>
          </a:p>
          <a:p>
            <a:pPr lvl="1" marL="764031" indent="-382015" defTabSz="549148">
              <a:spcBef>
                <a:spcPts val="1600"/>
              </a:spcBef>
              <a:defRPr sz="2632"/>
            </a:pPr>
            <a:r>
              <a:t>Planning Implementation is the Nuts and Bolts</a:t>
            </a:r>
          </a:p>
          <a:p>
            <a:pPr lvl="1" marL="764031" indent="-382015" defTabSz="549148">
              <a:spcBef>
                <a:spcPts val="1600"/>
              </a:spcBef>
              <a:defRPr sz="2632"/>
            </a:pPr>
            <a:r>
              <a:t>Doing</a:t>
            </a:r>
          </a:p>
          <a:p>
            <a:pPr marL="382015" indent="-382015" defTabSz="549148">
              <a:spcBef>
                <a:spcPts val="1600"/>
              </a:spcBef>
              <a:defRPr sz="2632"/>
            </a:pPr>
            <a:r>
              <a:t>Communication: Consistency and Clarity</a:t>
            </a:r>
          </a:p>
          <a:p>
            <a:pPr marL="382015" indent="-382015" defTabSz="549148">
              <a:spcBef>
                <a:spcPts val="1600"/>
              </a:spcBef>
              <a:defRPr sz="2632"/>
            </a:pPr>
            <a:r>
              <a:t>Resources: Money, time, human (skills), facilities, authority, current structure</a:t>
            </a:r>
          </a:p>
          <a:p>
            <a:pPr marL="382015" indent="-382015" defTabSz="549148">
              <a:spcBef>
                <a:spcPts val="1600"/>
              </a:spcBef>
              <a:defRPr sz="2632"/>
            </a:pPr>
            <a:r>
              <a:t>Dispositions/Attitudes</a:t>
            </a:r>
          </a:p>
          <a:p>
            <a:pPr lvl="1" marL="764031" indent="-382015" defTabSz="549148">
              <a:spcBef>
                <a:spcPts val="1600"/>
              </a:spcBef>
              <a:defRPr sz="2632"/>
            </a:pPr>
            <a:r>
              <a:t>Opposition</a:t>
            </a:r>
          </a:p>
          <a:p>
            <a:pPr lvl="1" marL="764031" indent="-382015" defTabSz="549148">
              <a:spcBef>
                <a:spcPts val="1600"/>
              </a:spcBef>
              <a:defRPr sz="2632"/>
            </a:pPr>
            <a:r>
              <a:t>Incentives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Evaluation</a:t>
            </a:r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 is the systematic collection of data about a program in order to make decisions about the program itself and it’s component parts.</a:t>
            </a:r>
          </a:p>
          <a:p>
            <a:pPr/>
            <a:r>
              <a:t>Addressing our fears about evaluation</a:t>
            </a:r>
          </a:p>
          <a:p>
            <a:pPr/>
            <a:r>
              <a:t>Types: </a:t>
            </a:r>
          </a:p>
          <a:p>
            <a:pPr lvl="1"/>
            <a:r>
              <a:t>Goal-Based, Process-Based, Outcome-Based</a:t>
            </a:r>
          </a:p>
          <a:p>
            <a:pPr/>
            <a:r>
              <a:t>Methods:</a:t>
            </a:r>
          </a:p>
          <a:p>
            <a:pPr lvl="1"/>
            <a:r>
              <a:t>Surveys, Interviews, Observations, Focus Groups, Case Studies , Documentation Review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2" name="Shape 192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evaluation in Formation</a:t>
            </a:r>
          </a:p>
        </p:txBody>
      </p:sp>
      <p:sp>
        <p:nvSpPr>
          <p:cNvPr id="194" name="Shape 19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most important step: Don’t Be Afraid!</a:t>
            </a:r>
          </a:p>
          <a:p>
            <a:pPr/>
            <a:r>
              <a:t>The planning for this takes place earlier when you are formulating the program</a:t>
            </a:r>
          </a:p>
          <a:p>
            <a:pPr/>
            <a:r>
              <a:t> Pitfalls to avoid</a:t>
            </a:r>
          </a:p>
          <a:p>
            <a:pPr lvl="1"/>
            <a:r>
              <a:t>It’s Not Personal Except When It’s Personal</a:t>
            </a:r>
          </a:p>
          <a:p>
            <a:pPr lvl="1"/>
            <a:r>
              <a:t>Something is Better Than Nothing (20/80 Rule)</a:t>
            </a:r>
          </a:p>
          <a:p>
            <a:pPr lvl="1"/>
            <a:r>
              <a:t>Perfect is the Enemy of the Good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7" name="Shape 197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Now what? In formation</a:t>
            </a:r>
          </a:p>
        </p:txBody>
      </p:sp>
      <p:sp>
        <p:nvSpPr>
          <p:cNvPr id="199" name="Shape 19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indent="-469900">
              <a:defRPr sz="3200"/>
            </a:pPr>
            <a:r>
              <a:t>Maintenance  - program is adopted into the regular scope and sequence</a:t>
            </a:r>
          </a:p>
          <a:p>
            <a:pPr marL="469900" indent="-469900">
              <a:defRPr sz="3200"/>
            </a:pPr>
            <a:r>
              <a:t>Reform - changes are made to the program on a one-time basis </a:t>
            </a:r>
          </a:p>
          <a:p>
            <a:pPr marL="469900" indent="-469900">
              <a:defRPr sz="3200"/>
            </a:pPr>
            <a:r>
              <a:t>Termination - program is removed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182429520_1646x1646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2" name="Shape 202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Shape 20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#FORMA18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Principles of Social Science 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Study of human beings</a:t>
            </a:r>
          </a:p>
          <a:p>
            <a:pPr lvl="1"/>
            <a:r>
              <a:t>Behavior, society, culture, and diversity across time and space</a:t>
            </a:r>
          </a:p>
          <a:p>
            <a:pPr/>
            <a:r>
              <a:t>Scientific</a:t>
            </a:r>
          </a:p>
          <a:p>
            <a:pPr lvl="1"/>
            <a:r>
              <a:t>Research: Quantitative, Qualitative</a:t>
            </a:r>
          </a:p>
          <a:p>
            <a:pPr/>
            <a:r>
              <a:t>Professionalism</a:t>
            </a:r>
          </a:p>
          <a:p>
            <a:pPr lvl="1"/>
            <a:r>
              <a:t>Ethics</a:t>
            </a:r>
          </a:p>
          <a:p>
            <a:pPr lvl="1"/>
            <a:r>
              <a:t>Objective, Systematic, and Principled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182429520_1646x1646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34155" t="129" r="9870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9" name="Shape 139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Social </a:t>
            </a:r>
          </a:p>
          <a:p>
            <a:pPr/>
            <a:r>
              <a:t>Science</a:t>
            </a:r>
          </a:p>
          <a:p>
            <a:pPr/>
            <a:r>
              <a:t>and</a:t>
            </a:r>
          </a:p>
          <a:p>
            <a:pPr/>
            <a:r>
              <a:t>Formation</a:t>
            </a:r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do we need it?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7855098" y="5041900"/>
            <a:ext cx="1726904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Adoption</a:t>
            </a:r>
          </a:p>
        </p:txBody>
      </p:sp>
      <p:sp>
        <p:nvSpPr>
          <p:cNvPr id="144" name="Shape 144"/>
          <p:cNvSpPr/>
          <p:nvPr/>
        </p:nvSpPr>
        <p:spPr>
          <a:xfrm>
            <a:off x="2324100" y="5041900"/>
            <a:ext cx="1889473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Evaluation</a:t>
            </a:r>
          </a:p>
        </p:txBody>
      </p:sp>
      <p:sp>
        <p:nvSpPr>
          <p:cNvPr id="145" name="Shape 145"/>
          <p:cNvSpPr/>
          <p:nvPr/>
        </p:nvSpPr>
        <p:spPr>
          <a:xfrm>
            <a:off x="4826000" y="6597650"/>
            <a:ext cx="2369890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Implementation</a:t>
            </a:r>
          </a:p>
        </p:txBody>
      </p:sp>
      <p:sp>
        <p:nvSpPr>
          <p:cNvPr id="146" name="Shape 146"/>
          <p:cNvSpPr/>
          <p:nvPr/>
        </p:nvSpPr>
        <p:spPr>
          <a:xfrm>
            <a:off x="2324100" y="2622550"/>
            <a:ext cx="1889473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Now What?</a:t>
            </a:r>
          </a:p>
        </p:txBody>
      </p:sp>
      <p:sp>
        <p:nvSpPr>
          <p:cNvPr id="147" name="Shape 147"/>
          <p:cNvSpPr/>
          <p:nvPr/>
        </p:nvSpPr>
        <p:spPr>
          <a:xfrm>
            <a:off x="7772399" y="2622550"/>
            <a:ext cx="2369891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algn="ctr">
              <a:spcBef>
                <a:spcPts val="0"/>
              </a:spcBef>
              <a:defRPr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Formulation</a:t>
            </a:r>
          </a:p>
        </p:txBody>
      </p:sp>
      <p:sp>
        <p:nvSpPr>
          <p:cNvPr id="148" name="Shape 148"/>
          <p:cNvSpPr/>
          <p:nvPr/>
        </p:nvSpPr>
        <p:spPr>
          <a:xfrm>
            <a:off x="4984923" y="1212850"/>
            <a:ext cx="2052043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016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spcBef>
                <a:spcPts val="0"/>
              </a:spcBef>
              <a:defRPr spc="0" sz="240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Agenda-Setting</a:t>
            </a:r>
          </a:p>
        </p:txBody>
      </p:sp>
      <p:sp>
        <p:nvSpPr>
          <p:cNvPr id="149" name="Shape 149"/>
          <p:cNvSpPr/>
          <p:nvPr/>
        </p:nvSpPr>
        <p:spPr>
          <a:xfrm>
            <a:off x="4898064" y="4108450"/>
            <a:ext cx="222576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/>
          </a:lstStyle>
          <a:p>
            <a:pPr/>
            <a:r>
              <a:t>The Policy Cycle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Agenda Setting 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indent="-465201" defTabSz="578358">
              <a:spcBef>
                <a:spcPts val="1700"/>
              </a:spcBef>
              <a:defRPr sz="3168"/>
            </a:pPr>
            <a:r>
              <a:t>Process by which ideas (problems and solutions) gain or lose attention</a:t>
            </a:r>
          </a:p>
          <a:p>
            <a:pPr marL="465201" indent="-465201" defTabSz="578358">
              <a:spcBef>
                <a:spcPts val="1700"/>
              </a:spcBef>
              <a:defRPr sz="3168"/>
            </a:pPr>
            <a:r>
              <a:t>Competition in a finite space</a:t>
            </a:r>
          </a:p>
          <a:p>
            <a:pPr lvl="1" marL="930402" indent="-465201" defTabSz="578358">
              <a:spcBef>
                <a:spcPts val="1700"/>
              </a:spcBef>
              <a:defRPr sz="3168"/>
            </a:pPr>
            <a:r>
              <a:t>Context, limitations, and capacity</a:t>
            </a:r>
          </a:p>
          <a:p>
            <a:pPr lvl="1" marL="930402" indent="-465201" defTabSz="578358">
              <a:spcBef>
                <a:spcPts val="1700"/>
              </a:spcBef>
              <a:defRPr sz="3168"/>
            </a:pPr>
            <a:r>
              <a:t>Power Distribution and Stakeholders</a:t>
            </a:r>
          </a:p>
          <a:p>
            <a:pPr marL="465201" indent="-465201" defTabSz="578358">
              <a:spcBef>
                <a:spcPts val="1700"/>
              </a:spcBef>
              <a:defRPr sz="3168"/>
            </a:pPr>
            <a:r>
              <a:t>Ways in which issues come forward:</a:t>
            </a:r>
          </a:p>
          <a:p>
            <a:pPr lvl="1" marL="930402" indent="-465201" defTabSz="578358">
              <a:spcBef>
                <a:spcPts val="1700"/>
              </a:spcBef>
              <a:defRPr sz="3168"/>
            </a:pPr>
            <a:r>
              <a:t>External: Issue Attention Cycle and Punctuated Equilibrium</a:t>
            </a:r>
          </a:p>
          <a:p>
            <a:pPr lvl="1" marL="930402" indent="-465201" defTabSz="578358">
              <a:spcBef>
                <a:spcPts val="1700"/>
              </a:spcBef>
              <a:defRPr sz="3168"/>
            </a:pPr>
            <a:r>
              <a:t>Internal: Network Theory and Elite Theory</a:t>
            </a:r>
          </a:p>
          <a:p>
            <a:pPr marL="465201" indent="-465201" defTabSz="578358">
              <a:spcBef>
                <a:spcPts val="1700"/>
              </a:spcBef>
              <a:defRPr sz="3168"/>
            </a:pPr>
            <a:r>
              <a:t>Levels of Agendas (Universal, Systemic, Institutional, and Decision)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6" name="Shape 156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spcBef>
                <a:spcPts val="1800"/>
              </a:spcBef>
              <a:defRPr sz="4264"/>
            </a:lvl1pPr>
          </a:lstStyle>
          <a:p>
            <a:pPr/>
            <a:r>
              <a:t>Agenda Setting in Formation</a:t>
            </a:r>
          </a:p>
        </p:txBody>
      </p:sp>
      <p:sp>
        <p:nvSpPr>
          <p:cNvPr id="158" name="Shape 15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do ideas come about in your parish?</a:t>
            </a:r>
          </a:p>
          <a:p>
            <a:pPr/>
            <a:r>
              <a:t>What are the levels of the agendas? </a:t>
            </a:r>
          </a:p>
          <a:p>
            <a:pPr/>
            <a:r>
              <a:t>Who are your stakeholders? Who has power? </a:t>
            </a:r>
          </a:p>
          <a:p>
            <a:pPr/>
            <a:r>
              <a:t>What is your context, your limitations, and capacity?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Formulation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Developing a plan to address the particular area arising from agenda-setting. </a:t>
            </a:r>
          </a:p>
          <a:p>
            <a:pPr lvl="1"/>
            <a:r>
              <a:t>Research</a:t>
            </a:r>
          </a:p>
          <a:p>
            <a:pPr lvl="1"/>
            <a:r>
              <a:t>Developing Alternatives </a:t>
            </a:r>
          </a:p>
          <a:p>
            <a:pPr lvl="2"/>
            <a:r>
              <a:t>Routine, Analogous, and Creative</a:t>
            </a:r>
          </a:p>
          <a:p>
            <a:pPr lvl="1"/>
            <a:r>
              <a:t>Projecting Outcomes</a:t>
            </a:r>
          </a:p>
          <a:p>
            <a:pPr lvl="1"/>
            <a:r>
              <a:t>Strategic Considerations</a:t>
            </a:r>
          </a:p>
          <a:p>
            <a:pPr lvl="1"/>
            <a:r>
              <a:t>Recommendation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5" name="Shape 165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spcBef>
                <a:spcPts val="2000"/>
              </a:spcBef>
              <a:defRPr sz="4680"/>
            </a:lvl1pPr>
          </a:lstStyle>
          <a:p>
            <a:pPr/>
            <a:r>
              <a:t>Formulation in Formation</a:t>
            </a:r>
          </a:p>
        </p:txBody>
      </p:sp>
      <p:sp>
        <p:nvSpPr>
          <p:cNvPr id="167" name="Shape 16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60502" indent="-460502" defTabSz="572516">
              <a:spcBef>
                <a:spcPts val="1700"/>
              </a:spcBef>
              <a:defRPr sz="3136"/>
            </a:pPr>
            <a:r>
              <a:t>The Research and Development Stage</a:t>
            </a:r>
          </a:p>
          <a:p>
            <a:pPr lvl="1" marL="921004" indent="-460502" defTabSz="572516">
              <a:spcBef>
                <a:spcPts val="1700"/>
              </a:spcBef>
              <a:defRPr sz="3136"/>
            </a:pPr>
            <a:r>
              <a:t>Theoretical, Theological, Educational</a:t>
            </a:r>
          </a:p>
          <a:p>
            <a:pPr lvl="1" marL="921004" indent="-460502" defTabSz="572516">
              <a:spcBef>
                <a:spcPts val="1700"/>
              </a:spcBef>
              <a:defRPr sz="3136"/>
            </a:pPr>
            <a:r>
              <a:t>Resource well and Document</a:t>
            </a:r>
          </a:p>
          <a:p>
            <a:pPr lvl="1" marL="921004" indent="-460502" defTabSz="572516">
              <a:spcBef>
                <a:spcPts val="1700"/>
              </a:spcBef>
              <a:defRPr sz="3136"/>
            </a:pPr>
            <a:r>
              <a:t>Current and Creative</a:t>
            </a:r>
          </a:p>
          <a:p>
            <a:pPr marL="460502" indent="-460502" defTabSz="572516">
              <a:spcBef>
                <a:spcPts val="1700"/>
              </a:spcBef>
              <a:defRPr sz="3136"/>
            </a:pPr>
            <a:r>
              <a:t>The Thinking Ahead Stage</a:t>
            </a:r>
          </a:p>
          <a:p>
            <a:pPr lvl="1" marL="921004" indent="-460502" defTabSz="572516">
              <a:spcBef>
                <a:spcPts val="1700"/>
              </a:spcBef>
              <a:defRPr sz="3136"/>
            </a:pPr>
            <a:r>
              <a:t>Objectives, Criteria, and Measurement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Adoption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Adoption is the legitimization of the program by decision-making authorities. </a:t>
            </a:r>
          </a:p>
          <a:p>
            <a:pPr lvl="1"/>
            <a:r>
              <a:t>Elite</a:t>
            </a:r>
          </a:p>
          <a:p>
            <a:pPr lvl="1"/>
            <a:r>
              <a:t>Majority (more legitimatization) </a:t>
            </a:r>
          </a:p>
          <a:p>
            <a:pPr/>
            <a:r>
              <a:t>Agreement on the means may be difficult. </a:t>
            </a:r>
          </a:p>
          <a:p>
            <a:pPr lvl="1"/>
            <a:r>
              <a:t>Problem definition </a:t>
            </a:r>
          </a:p>
          <a:p>
            <a:pPr lvl="1"/>
            <a:r>
              <a:t>Ideological/Theological</a:t>
            </a:r>
          </a:p>
          <a:p>
            <a:pPr lvl="1"/>
            <a:r>
              <a:t>Structural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